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6B"/>
    <a:srgbClr val="5A0FF1"/>
    <a:srgbClr val="14EC29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70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A29363A-EB17-42C1-BC78-271B24419E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random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9C770-3F51-490F-BA03-576CB440B8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C2FD7-6513-46F7-9D32-8A83B5CA41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  <p:sndAc>
      <p:stSnd>
        <p:snd r:embed="rId1" name="chimes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1CEDF05-022C-4C69-9B6E-E846E96C69B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6BA4-8DF6-4FF0-B9F6-FF3845C4E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random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99D38D1-7891-4146-8F67-72E7B1DD89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random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8B71-518B-421C-82C4-166822A6E8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random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BCC98-3948-4CBB-B016-C8621CE1AA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random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0B61C-E879-4D3F-86F3-97B4558B5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25408-3067-43E9-B91A-9598DD90B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C6CB-9F8F-435F-9C83-E8A56873A5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random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642C83E-23A0-4E58-9D95-6B12F97681C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masterClrMapping/>
  </p:clrMapOvr>
  <p:transition spd="slow">
    <p:random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4EDEDCE1-D0B6-470F-AAD9-EFB7175DF15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ransition spd="slow">
    <p:random/>
    <p:sndAc>
      <p:stSnd>
        <p:snd r:embed="rId1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900" decel="100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900" decel="100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3" grpId="0" build="p">
        <p:tmplLst>
          <p:tmpl lvl="1">
            <p:tnLst>
              <p:par>
                <p:cTn presetID="3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900" decel="100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900"/>
                          </p:stCondLst>
                        </p:cTn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3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900" decel="100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900"/>
                          </p:stCondLst>
                        </p:cTn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3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900" decel="100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900"/>
                          </p:stCondLst>
                        </p:cTn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3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900" decel="100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900"/>
                          </p:stCondLst>
                        </p:cTn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3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900" decel="100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900"/>
                          </p:stCondLst>
                        </p:cTn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Gourmet Recipe</a:t>
            </a:r>
          </a:p>
          <a:p>
            <a:r>
              <a:rPr lang="en-US" dirty="0"/>
              <a:t>From</a:t>
            </a:r>
          </a:p>
          <a:p>
            <a:r>
              <a:rPr lang="en-US" dirty="0"/>
              <a:t>Janie </a:t>
            </a:r>
            <a:r>
              <a:rPr lang="en-US" dirty="0" err="1"/>
              <a:t>Schwark</a:t>
            </a:r>
            <a:r>
              <a:rPr lang="en-US" dirty="0"/>
              <a:t> and Greg Butler</a:t>
            </a: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How to Make a Great PBJ</a:t>
            </a:r>
          </a:p>
        </p:txBody>
      </p:sp>
    </p:spTree>
  </p:cSld>
  <p:clrMapOvr>
    <a:masterClrMapping/>
  </p:clrMapOvr>
  <p:transition spd="slow">
    <p:random/>
    <p:sndAc>
      <p:stSnd>
        <p:snd r:embed="rId2" name="chimes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Ingredients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/>
              <a:t>Crunchy peanut butter</a:t>
            </a:r>
          </a:p>
          <a:p>
            <a:r>
              <a:rPr lang="en-US" b="1"/>
              <a:t>Homemade strawberry jam</a:t>
            </a:r>
          </a:p>
          <a:p>
            <a:r>
              <a:rPr lang="en-US" b="1"/>
              <a:t>Two slices of white bread</a:t>
            </a:r>
          </a:p>
          <a:p>
            <a:r>
              <a:rPr lang="en-US" b="1"/>
              <a:t>Milk</a:t>
            </a:r>
          </a:p>
        </p:txBody>
      </p:sp>
    </p:spTree>
  </p:cSld>
  <p:clrMapOvr>
    <a:masterClrMapping/>
  </p:clrMapOvr>
  <p:transition spd="slow">
    <p:random/>
    <p:sndAc>
      <p:stSnd>
        <p:snd r:embed="rId2" name="chimes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Tools Needed</a:t>
            </a:r>
            <a:r>
              <a:rPr lang="en-US"/>
              <a:t> 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b="1"/>
              <a:t>Knife</a:t>
            </a:r>
          </a:p>
          <a:p>
            <a:r>
              <a:rPr lang="en-US" sz="2800" b="1"/>
              <a:t>Spoon</a:t>
            </a:r>
          </a:p>
          <a:p>
            <a:r>
              <a:rPr lang="en-US" sz="2800" b="1"/>
              <a:t>Plate</a:t>
            </a:r>
          </a:p>
          <a:p>
            <a:r>
              <a:rPr lang="en-US" sz="2800" b="1"/>
              <a:t>Glass</a:t>
            </a:r>
          </a:p>
          <a:p>
            <a:endParaRPr lang="en-US" sz="2800"/>
          </a:p>
        </p:txBody>
      </p:sp>
      <p:pic>
        <p:nvPicPr>
          <p:cNvPr id="4108" name="Picture 12" descr="ff0pbhjy[1]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54886" y="2113607"/>
            <a:ext cx="3425228" cy="3468986"/>
          </a:xfrm>
        </p:spPr>
      </p:pic>
    </p:spTree>
  </p:cSld>
  <p:clrMapOvr>
    <a:masterClrMapping/>
  </p:clrMapOvr>
  <p:transition spd="slow">
    <p:random/>
    <p:sndAc>
      <p:stSnd>
        <p:snd r:embed="rId2" name="chimes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Directions</a:t>
            </a:r>
            <a:r>
              <a:rPr lang="en-US"/>
              <a:t> 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b="1"/>
              <a:t>Open jars of peanut butter and jam</a:t>
            </a:r>
          </a:p>
          <a:p>
            <a:pPr>
              <a:lnSpc>
                <a:spcPct val="90000"/>
              </a:lnSpc>
            </a:pPr>
            <a:r>
              <a:rPr lang="en-US" sz="2800" b="1"/>
              <a:t>Spread peanut butter on one slice of bread with a knife</a:t>
            </a:r>
          </a:p>
          <a:p>
            <a:pPr>
              <a:lnSpc>
                <a:spcPct val="90000"/>
              </a:lnSpc>
            </a:pPr>
            <a:r>
              <a:rPr lang="en-US" sz="2800" b="1"/>
              <a:t>Use a spoon to get jam and spread it on the other slice of bread</a:t>
            </a:r>
          </a:p>
          <a:p>
            <a:pPr>
              <a:lnSpc>
                <a:spcPct val="90000"/>
              </a:lnSpc>
            </a:pPr>
            <a:r>
              <a:rPr lang="en-US" sz="2800" b="1"/>
              <a:t>Put two slices together and cut the sandwich in half</a:t>
            </a:r>
          </a:p>
          <a:p>
            <a:pPr>
              <a:lnSpc>
                <a:spcPct val="90000"/>
              </a:lnSpc>
            </a:pPr>
            <a:r>
              <a:rPr lang="en-US" sz="2800" b="1"/>
              <a:t>Put the sandwich on a plate</a:t>
            </a:r>
          </a:p>
          <a:p>
            <a:pPr>
              <a:lnSpc>
                <a:spcPct val="90000"/>
              </a:lnSpc>
            </a:pPr>
            <a:r>
              <a:rPr lang="en-US" sz="2800" b="1"/>
              <a:t>Pour a glass of milk</a:t>
            </a:r>
          </a:p>
          <a:p>
            <a:pPr>
              <a:lnSpc>
                <a:spcPct val="90000"/>
              </a:lnSpc>
            </a:pPr>
            <a:r>
              <a:rPr lang="en-US" sz="2800" b="1"/>
              <a:t>Enjoy</a:t>
            </a:r>
          </a:p>
        </p:txBody>
      </p:sp>
    </p:spTree>
  </p:cSld>
  <p:clrMapOvr>
    <a:masterClrMapping/>
  </p:clrMapOvr>
  <p:transition spd="slow">
    <p:random/>
    <p:sndAc>
      <p:stSnd>
        <p:snd r:embed="rId2" name="chimes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Why use strawberry jam?</a:t>
            </a:r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b="1"/>
              <a:t>100 Children and adults were surveyed to find out what goes best with peanut butter.  33 Selected grape jelly, 11 honey, 46 strawberry jam and 10 sliced bananas</a:t>
            </a:r>
            <a:r>
              <a:rPr lang="en-US" sz="2800"/>
              <a:t> </a:t>
            </a:r>
          </a:p>
        </p:txBody>
      </p:sp>
      <p:graphicFrame>
        <p:nvGraphicFramePr>
          <p:cNvPr id="10246" name="Object 6"/>
          <p:cNvGraphicFramePr>
            <a:graphicFrameLocks noGrp="1" noChangeAspect="1"/>
          </p:cNvGraphicFramePr>
          <p:nvPr>
            <p:ph sz="half" idx="2"/>
          </p:nvPr>
        </p:nvGraphicFramePr>
        <p:xfrm>
          <a:off x="4383088" y="1600200"/>
          <a:ext cx="4302125" cy="459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7" name="Chart" r:id="rId4" imgW="4305233" imgH="4600673" progId="MSGraph.Chart.8">
                  <p:embed followColorScheme="full"/>
                </p:oleObj>
              </mc:Choice>
              <mc:Fallback>
                <p:oleObj name="Chart" r:id="rId4" imgW="4305233" imgH="4600673" progId="MSGraph.Chart.8">
                  <p:embed followColorScheme="full"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3088" y="1600200"/>
                        <a:ext cx="4302125" cy="459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random/>
    <p:sndAc>
      <p:stSnd>
        <p:snd r:embed="rId3" name="chimes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Occasions for Eating PBJ’s</a:t>
            </a:r>
            <a:r>
              <a:rPr lang="en-US"/>
              <a:t> 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/>
              <a:t>School lunches 	</a:t>
            </a:r>
          </a:p>
          <a:p>
            <a:r>
              <a:rPr lang="en-US" b="1"/>
              <a:t>Birthday parties</a:t>
            </a:r>
          </a:p>
          <a:p>
            <a:r>
              <a:rPr lang="en-US" b="1"/>
              <a:t>Picnics</a:t>
            </a:r>
          </a:p>
          <a:p>
            <a:r>
              <a:rPr lang="en-US" b="1"/>
              <a:t>Visits from persnickety grandchildren</a:t>
            </a:r>
          </a:p>
          <a:p>
            <a:r>
              <a:rPr lang="en-US" b="1"/>
              <a:t>Late night snacks</a:t>
            </a:r>
          </a:p>
          <a:p>
            <a:r>
              <a:rPr lang="en-US" b="1"/>
              <a:t>At the pool</a:t>
            </a:r>
          </a:p>
        </p:txBody>
      </p:sp>
      <p:pic>
        <p:nvPicPr>
          <p:cNvPr id="12301" name="Picture 13" descr="AG00629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8950" y="3429000"/>
            <a:ext cx="3024188" cy="304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random/>
    <p:sndAc>
      <p:stSnd>
        <p:snd r:embed="rId2" name="chimes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b="1">
                <a:latin typeface="Times New Roman" pitchFamily="18" charset="0"/>
              </a:rPr>
              <a:t>Enjoy your sandwich!</a:t>
            </a:r>
            <a:r>
              <a:rPr lang="en-US" sz="6000">
                <a:latin typeface="Times New Roman" pitchFamily="18" charset="0"/>
              </a:rPr>
              <a:t> </a:t>
            </a:r>
          </a:p>
        </p:txBody>
      </p:sp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4953000" y="1524000"/>
            <a:ext cx="2438400" cy="1524000"/>
          </a:xfrm>
          <a:prstGeom prst="cloudCallout">
            <a:avLst>
              <a:gd name="adj1" fmla="val -61394"/>
              <a:gd name="adj2" fmla="val 63856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 eaLnBrk="1" hangingPunct="1"/>
            <a:r>
              <a:rPr lang="en-US" sz="60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hiller" pitchFamily="82" charset="0"/>
              </a:rPr>
              <a:t>Wow!</a:t>
            </a:r>
          </a:p>
        </p:txBody>
      </p:sp>
      <p:pic>
        <p:nvPicPr>
          <p:cNvPr id="13318" name="Picture 6" descr="AG00315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2667000"/>
            <a:ext cx="2051050" cy="23145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random/>
    <p:sndAc>
      <p:stSnd>
        <p:snd r:embed="rId2" name="chimes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2819400" y="1295400"/>
            <a:ext cx="3355975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8800" b="1" dirty="0">
                <a:solidFill>
                  <a:srgbClr val="D6006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hiller" pitchFamily="82" charset="0"/>
              </a:rPr>
              <a:t>THE END</a:t>
            </a:r>
          </a:p>
        </p:txBody>
      </p:sp>
    </p:spTree>
  </p:cSld>
  <p:clrMapOvr>
    <a:masterClrMapping/>
  </p:clrMapOvr>
  <p:transition spd="slow"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3046</TotalTime>
  <Words>140</Words>
  <Application>Microsoft Office PowerPoint</Application>
  <PresentationFormat>On-screen Show (4:3)</PresentationFormat>
  <Paragraphs>34</Paragraphs>
  <Slides>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Chiller</vt:lpstr>
      <vt:lpstr>Franklin Gothic Book</vt:lpstr>
      <vt:lpstr>Perpetua</vt:lpstr>
      <vt:lpstr>Times New Roman</vt:lpstr>
      <vt:lpstr>Wingdings 2</vt:lpstr>
      <vt:lpstr>Equity</vt:lpstr>
      <vt:lpstr>Chart</vt:lpstr>
      <vt:lpstr>How to Make a Great PBJ</vt:lpstr>
      <vt:lpstr>Ingredients</vt:lpstr>
      <vt:lpstr>Tools Needed </vt:lpstr>
      <vt:lpstr>Directions </vt:lpstr>
      <vt:lpstr>Why use strawberry jam?</vt:lpstr>
      <vt:lpstr>Occasions for Eating PBJ’s </vt:lpstr>
      <vt:lpstr>Enjoy your sandwich! </vt:lpstr>
      <vt:lpstr>PowerPoint Presentation</vt:lpstr>
    </vt:vector>
  </TitlesOfParts>
  <Company>Lynchburg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Make a Great PBJ</dc:title>
  <dc:creator>murray_t</dc:creator>
  <cp:lastModifiedBy>Lisa Balbach</cp:lastModifiedBy>
  <cp:revision>28</cp:revision>
  <dcterms:created xsi:type="dcterms:W3CDTF">2003-07-08T18:11:10Z</dcterms:created>
  <dcterms:modified xsi:type="dcterms:W3CDTF">2017-09-04T02:48:35Z</dcterms:modified>
</cp:coreProperties>
</file>